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60" r:id="rId6"/>
    <p:sldId id="269" r:id="rId7"/>
    <p:sldId id="274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0" autoAdjust="0"/>
    <p:restoredTop sz="94131" autoAdjust="0"/>
  </p:normalViewPr>
  <p:slideViewPr>
    <p:cSldViewPr showGuides="1">
      <p:cViewPr>
        <p:scale>
          <a:sx n="70" d="100"/>
          <a:sy n="70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70D0-83C5-4348-96F8-534B554C679A}" type="datetimeFigureOut">
              <a:rPr lang="hr-HR" smtClean="0"/>
              <a:t>26.2.2019.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5130-DEAC-4605-94DC-45082B522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42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5130-DEAC-4605-94DC-45082B52257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75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5130-DEAC-4605-94DC-45082B52257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323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8E56A018-2443-414F-A42F-B718E2D47ED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52927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r-HR" dirty="0"/>
              <a:t>Slika - klikni na ikonu slika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6096" y="1122362"/>
            <a:ext cx="3022104" cy="33867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 dirty="0"/>
              <a:t>Naslov CO prezentacija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6096" y="4797152"/>
            <a:ext cx="3022104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7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150200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zdravni slide - bez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35374B83-5226-41AA-918E-2C393529A8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6096" y="4509120"/>
            <a:ext cx="3022104" cy="1872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hr-HR" dirty="0"/>
              <a:t>Hvala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1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 - crop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2450819B-1CA5-41F3-8882-D21F2DCD62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505" y="0"/>
            <a:ext cx="504056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r-HR" dirty="0"/>
              <a:t>Slika </a:t>
            </a:r>
            <a:r>
              <a:rPr lang="hr-HR" dirty="0" err="1"/>
              <a:t>Crop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6096" y="1122362"/>
            <a:ext cx="3022104" cy="33867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 dirty="0"/>
              <a:t>Naslov CO prezentacija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6096" y="4797152"/>
            <a:ext cx="3022104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7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57379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 - pravi okvir - crop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6096" y="1122362"/>
            <a:ext cx="3022104" cy="33867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 dirty="0"/>
              <a:t>Naslov CO prezentacija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6096" y="4797152"/>
            <a:ext cx="3022104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7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Podnaslov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159A5FDA-3943-4CBF-AE29-A325A86DC3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505" y="116632"/>
            <a:ext cx="4968551" cy="662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r-HR" dirty="0"/>
              <a:t>Slika </a:t>
            </a:r>
            <a:r>
              <a:rPr lang="hr-HR" dirty="0" err="1"/>
              <a:t>Crop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245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tek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476672"/>
            <a:ext cx="7241976" cy="121401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hr-HR" dirty="0"/>
              <a:t>Naslov</a:t>
            </a:r>
            <a:br>
              <a:rPr lang="hr-HR" dirty="0"/>
            </a:br>
            <a:r>
              <a:rPr lang="hr-HR" dirty="0"/>
              <a:t>CO prezentacija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3568" y="2060847"/>
            <a:ext cx="7530008" cy="4387403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>
              <a:lnSpc>
                <a:spcPts val="2000"/>
              </a:lnSpc>
              <a:spcBef>
                <a:spcPts val="1200"/>
              </a:spcBef>
              <a:buFont typeface="Crosig Reg" pitchFamily="50" charset="0"/>
              <a:buChar char="—"/>
              <a:defRPr sz="1700"/>
            </a:lvl1pPr>
          </a:lstStyle>
          <a:p>
            <a:pPr lvl="0"/>
            <a:r>
              <a:rPr lang="hr-HR" dirty="0" err="1"/>
              <a:t>Bulleti</a:t>
            </a:r>
            <a:endParaRPr lang="hr-HR" dirty="0"/>
          </a:p>
          <a:p>
            <a:pPr lvl="0"/>
            <a:r>
              <a:rPr lang="hr-HR" dirty="0" err="1"/>
              <a:t>Bulleti</a:t>
            </a:r>
            <a:r>
              <a:rPr lang="hr-HR" dirty="0"/>
              <a:t> -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. </a:t>
            </a:r>
            <a:r>
              <a:rPr lang="hr-HR" dirty="0" err="1"/>
              <a:t>Donec</a:t>
            </a:r>
            <a:r>
              <a:rPr lang="hr-HR" dirty="0"/>
              <a:t> </a:t>
            </a:r>
            <a:r>
              <a:rPr lang="hr-HR" dirty="0" err="1"/>
              <a:t>cursus</a:t>
            </a:r>
            <a:r>
              <a:rPr lang="hr-HR" dirty="0"/>
              <a:t> </a:t>
            </a:r>
            <a:r>
              <a:rPr lang="hr-HR" dirty="0" err="1"/>
              <a:t>scelerisque</a:t>
            </a:r>
            <a:r>
              <a:rPr lang="hr-HR" dirty="0"/>
              <a:t> </a:t>
            </a:r>
            <a:r>
              <a:rPr lang="hr-HR" dirty="0" err="1"/>
              <a:t>dui</a:t>
            </a:r>
            <a:r>
              <a:rPr lang="hr-HR" dirty="0"/>
              <a:t>,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ligula</a:t>
            </a:r>
            <a:r>
              <a:rPr lang="hr-HR" dirty="0"/>
              <a:t> </a:t>
            </a:r>
            <a:r>
              <a:rPr lang="hr-HR" dirty="0" err="1"/>
              <a:t>faucibus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Bulleti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85797AB-D6D7-4E5F-8C66-BF0BF576C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56176" y="64482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3B0FBD79-D71B-44AC-8776-94C47006411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577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podnaslovom i tek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EE4F91D-CA9A-40C2-BF87-3AC090B28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268760"/>
            <a:ext cx="7242175" cy="50447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rosig Bld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Podnaslov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476672"/>
            <a:ext cx="7241976" cy="64807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hr-HR" dirty="0"/>
              <a:t>Naslov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3568" y="2060847"/>
            <a:ext cx="7530008" cy="4387403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>
              <a:lnSpc>
                <a:spcPts val="2000"/>
              </a:lnSpc>
              <a:spcBef>
                <a:spcPts val="1200"/>
              </a:spcBef>
              <a:buFont typeface="Crosig Reg" pitchFamily="50" charset="0"/>
              <a:buChar char="—"/>
              <a:defRPr sz="1700"/>
            </a:lvl1pPr>
          </a:lstStyle>
          <a:p>
            <a:pPr lvl="0"/>
            <a:r>
              <a:rPr lang="hr-HR" dirty="0" err="1"/>
              <a:t>Bulleti</a:t>
            </a:r>
            <a:endParaRPr lang="hr-HR" dirty="0"/>
          </a:p>
          <a:p>
            <a:pPr lvl="0"/>
            <a:r>
              <a:rPr lang="hr-HR" dirty="0" err="1"/>
              <a:t>Bulleti</a:t>
            </a:r>
            <a:r>
              <a:rPr lang="hr-HR" dirty="0"/>
              <a:t> -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. </a:t>
            </a:r>
            <a:r>
              <a:rPr lang="hr-HR" dirty="0" err="1"/>
              <a:t>Donec</a:t>
            </a:r>
            <a:r>
              <a:rPr lang="hr-HR" dirty="0"/>
              <a:t> </a:t>
            </a:r>
            <a:r>
              <a:rPr lang="hr-HR" dirty="0" err="1"/>
              <a:t>cursus</a:t>
            </a:r>
            <a:r>
              <a:rPr lang="hr-HR" dirty="0"/>
              <a:t> </a:t>
            </a:r>
            <a:r>
              <a:rPr lang="hr-HR" dirty="0" err="1"/>
              <a:t>scelerisque</a:t>
            </a:r>
            <a:r>
              <a:rPr lang="hr-HR" dirty="0"/>
              <a:t> </a:t>
            </a:r>
            <a:r>
              <a:rPr lang="hr-HR" dirty="0" err="1"/>
              <a:t>dui</a:t>
            </a:r>
            <a:r>
              <a:rPr lang="hr-HR" dirty="0"/>
              <a:t>,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ligula</a:t>
            </a:r>
            <a:r>
              <a:rPr lang="hr-HR" dirty="0"/>
              <a:t> </a:t>
            </a:r>
            <a:r>
              <a:rPr lang="hr-HR" dirty="0" err="1"/>
              <a:t>faucibus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Bulleti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85797AB-D6D7-4E5F-8C66-BF0BF576C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56176" y="64482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3B0FBD79-D71B-44AC-8776-94C47006411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737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tekstom i graf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600" y="1628801"/>
            <a:ext cx="7241976" cy="792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Crosig Reg" pitchFamily="50" charset="0"/>
              <a:buNone/>
              <a:defRPr sz="1700"/>
            </a:lvl1pPr>
          </a:lstStyle>
          <a:p>
            <a:pPr lvl="0"/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. </a:t>
            </a:r>
            <a:r>
              <a:rPr lang="hr-HR" dirty="0" err="1"/>
              <a:t>Donec</a:t>
            </a:r>
            <a:r>
              <a:rPr lang="hr-HR" dirty="0"/>
              <a:t> </a:t>
            </a:r>
            <a:r>
              <a:rPr lang="hr-HR" dirty="0" err="1"/>
              <a:t>cursus</a:t>
            </a:r>
            <a:r>
              <a:rPr lang="hr-HR" dirty="0"/>
              <a:t> </a:t>
            </a:r>
            <a:r>
              <a:rPr lang="hr-HR" dirty="0" err="1"/>
              <a:t>scelerisque</a:t>
            </a:r>
            <a:r>
              <a:rPr lang="hr-HR" dirty="0"/>
              <a:t> </a:t>
            </a:r>
            <a:r>
              <a:rPr lang="hr-HR" dirty="0" err="1"/>
              <a:t>dui</a:t>
            </a:r>
            <a:r>
              <a:rPr lang="hr-HR" dirty="0"/>
              <a:t>,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ligula</a:t>
            </a:r>
            <a:r>
              <a:rPr lang="hr-HR" dirty="0"/>
              <a:t> </a:t>
            </a:r>
            <a:r>
              <a:rPr lang="hr-HR" dirty="0" err="1"/>
              <a:t>faucibus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85797AB-D6D7-4E5F-8C66-BF0BF576C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56176" y="64482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3B0FBD79-D71B-44AC-8776-94C47006411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65A954F-A6E5-40FA-989B-504BFE1009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600" y="476672"/>
            <a:ext cx="7241976" cy="100811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hr-HR" dirty="0"/>
              <a:t>Naslov CO prezentacija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zdra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8E56A018-2443-414F-A42F-B718E2D47ED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52927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r-HR" dirty="0"/>
              <a:t>Slika - klikni na ikonu slika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6096" y="4509120"/>
            <a:ext cx="3022104" cy="1872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hr-HR" dirty="0"/>
              <a:t>Hvala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6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zdravni slide - crop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2450819B-1CA5-41F3-8882-D21F2DCD62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505" y="0"/>
            <a:ext cx="504056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r-HR" dirty="0"/>
              <a:t>Slika </a:t>
            </a:r>
            <a:r>
              <a:rPr lang="hr-HR" dirty="0" err="1"/>
              <a:t>Crop</a:t>
            </a:r>
            <a:endParaRPr lang="hr-HR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5374B83-5226-41AA-918E-2C393529A8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6096" y="4509120"/>
            <a:ext cx="3022104" cy="1872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hr-HR" dirty="0"/>
              <a:t>Hvala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0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zdravni slide - pravi okvir - crop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2450819B-1CA5-41F3-8882-D21F2DCD62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505" y="116632"/>
            <a:ext cx="4968551" cy="662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r-HR" dirty="0"/>
              <a:t>Slika </a:t>
            </a:r>
            <a:r>
              <a:rPr lang="hr-HR" dirty="0" err="1"/>
              <a:t>Crop</a:t>
            </a:r>
            <a:endParaRPr lang="hr-HR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5374B83-5226-41AA-918E-2C393529A8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6096" y="4509120"/>
            <a:ext cx="3022104" cy="1872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hr-HR" dirty="0"/>
              <a:t>Hvala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8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56176" y="64482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3B0FBD79-D71B-44AC-8776-94C47006411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703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9" r:id="rId3"/>
    <p:sldLayoutId id="2147483662" r:id="rId4"/>
    <p:sldLayoutId id="2147483673" r:id="rId5"/>
    <p:sldLayoutId id="2147483674" r:id="rId6"/>
    <p:sldLayoutId id="2147483675" r:id="rId7"/>
    <p:sldLayoutId id="2147483676" r:id="rId8"/>
    <p:sldLayoutId id="2147483678" r:id="rId9"/>
    <p:sldLayoutId id="2147483677" r:id="rId10"/>
  </p:sldLayoutIdLst>
  <p:hf hdr="0" ftr="0" dt="0"/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3600" kern="1200">
          <a:solidFill>
            <a:schemeClr val="tx1"/>
          </a:solidFill>
          <a:latin typeface="Crosig Bld" pitchFamily="50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000"/>
        </a:spcBef>
        <a:buFont typeface="Crosig Reg" pitchFamily="50" charset="0"/>
        <a:buChar char="—"/>
        <a:defRPr sz="2400" kern="1200">
          <a:solidFill>
            <a:schemeClr val="tx1"/>
          </a:solidFill>
          <a:latin typeface="Crosig Reg" pitchFamily="50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rosig Reg" pitchFamily="50" charset="0"/>
        <a:buChar char="—"/>
        <a:defRPr sz="2000" kern="1200">
          <a:solidFill>
            <a:schemeClr val="tx1"/>
          </a:solidFill>
          <a:latin typeface="Crosig Reg" pitchFamily="50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rosig Reg" pitchFamily="50" charset="0"/>
        <a:buChar char="—"/>
        <a:defRPr sz="1700" kern="1200">
          <a:solidFill>
            <a:schemeClr val="tx1"/>
          </a:solidFill>
          <a:latin typeface="Crosig Reg" pitchFamily="50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rosig Reg" pitchFamily="50" charset="0"/>
        <a:buChar char="—"/>
        <a:defRPr sz="1400" kern="1200">
          <a:solidFill>
            <a:schemeClr val="tx1"/>
          </a:solidFill>
          <a:latin typeface="Crosig Reg" pitchFamily="50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rosig Reg" pitchFamily="50" charset="0"/>
        <a:buChar char="—"/>
        <a:defRPr sz="1200" kern="1200">
          <a:solidFill>
            <a:schemeClr val="tx1"/>
          </a:solidFill>
          <a:latin typeface="Crosig Reg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AE81FFF-61DD-4ADA-8D27-46384B854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Osiguranje uroda masline</a:t>
            </a:r>
            <a:endParaRPr lang="hr-HR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4976BB43-3D72-4813-B6A5-FE3121047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Sektor za </a:t>
            </a:r>
            <a:r>
              <a:rPr lang="pl-PL" dirty="0" err="1" smtClean="0"/>
              <a:t>razvoj</a:t>
            </a:r>
            <a:r>
              <a:rPr lang="pl-PL" dirty="0" smtClean="0"/>
              <a:t> </a:t>
            </a:r>
            <a:r>
              <a:rPr lang="pl-PL" dirty="0" err="1" smtClean="0"/>
              <a:t>proizvoda</a:t>
            </a:r>
            <a:r>
              <a:rPr lang="pl-PL" dirty="0" smtClean="0"/>
              <a:t>, </a:t>
            </a:r>
            <a:r>
              <a:rPr lang="pl-PL" dirty="0" err="1" smtClean="0"/>
              <a:t>veljača</a:t>
            </a:r>
            <a:r>
              <a:rPr lang="pl-PL" dirty="0" smtClean="0"/>
              <a:t> 2019.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t="11058" r="20580" b="-2052"/>
          <a:stretch/>
        </p:blipFill>
        <p:spPr>
          <a:xfrm>
            <a:off x="168219" y="116632"/>
            <a:ext cx="4619805" cy="67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AE81FFF-61DD-4ADA-8D27-46384B854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096" y="1122362"/>
            <a:ext cx="3024336" cy="3530774"/>
          </a:xfrm>
        </p:spPr>
        <p:txBody>
          <a:bodyPr>
            <a:normAutofit/>
          </a:bodyPr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t="11058" r="20580" b="-2052"/>
          <a:stretch/>
        </p:blipFill>
        <p:spPr>
          <a:xfrm>
            <a:off x="168219" y="116632"/>
            <a:ext cx="4619805" cy="67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2BF68D-A1B9-44A2-91D9-421EE5DA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Zašto osiguranje?</a:t>
            </a:r>
            <a:endParaRPr lang="hr-HR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0071EC-8524-4A8C-98F1-41009E271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0FBD79-D71B-44AC-8776-94C470064113}" type="slidenum">
              <a:rPr lang="hr-HR" smtClean="0"/>
              <a:pPr/>
              <a:t>2</a:t>
            </a:fld>
            <a:endParaRPr lang="hr-H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128792" cy="3965280"/>
          </a:xfrm>
        </p:spPr>
      </p:pic>
    </p:spTree>
    <p:extLst>
      <p:ext uri="{BB962C8B-B14F-4D97-AF65-F5344CB8AC3E}">
        <p14:creationId xmlns:p14="http://schemas.microsoft.com/office/powerpoint/2010/main" val="38343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A762ECB0-FE16-4C20-B702-36B7C3476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060849"/>
            <a:ext cx="7241976" cy="792087"/>
          </a:xfrm>
        </p:spPr>
        <p:txBody>
          <a:bodyPr/>
          <a:lstStyle/>
          <a:p>
            <a:r>
              <a:rPr lang="hr-HR" dirty="0" smtClean="0"/>
              <a:t>Tržište osiguranja usjeva i nasada u 2018. godini</a:t>
            </a:r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317E879-567D-4A62-87D9-86ACA604F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56176" y="6448251"/>
            <a:ext cx="2057400" cy="365125"/>
          </a:xfrm>
        </p:spPr>
        <p:txBody>
          <a:bodyPr/>
          <a:lstStyle/>
          <a:p>
            <a:fld id="{3B0FBD79-D71B-44AC-8776-94C470064113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D34B2BF-FD63-4133-AEE5-9208543F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Pozicija na tržištu osiguranja usjeva i nasada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50E1C57B-4D1C-45E0-8CAD-1C5DEB688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9032"/>
              </p:ext>
            </p:extLst>
          </p:nvPr>
        </p:nvGraphicFramePr>
        <p:xfrm>
          <a:off x="1259632" y="2780928"/>
          <a:ext cx="6480720" cy="173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="" xmlns:a16="http://schemas.microsoft.com/office/drawing/2014/main" val="622026604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2536632191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664579287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3597439485"/>
                    </a:ext>
                  </a:extLst>
                </a:gridCol>
              </a:tblGrid>
              <a:tr h="1063626"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solidFill>
                            <a:schemeClr val="bg1"/>
                          </a:solidFill>
                          <a:latin typeface="Crosig Reg" pitchFamily="50" charset="0"/>
                        </a:rPr>
                        <a:t>Vrsta osiguranja</a:t>
                      </a:r>
                      <a:endParaRPr lang="hr-HR" sz="1400" b="0" dirty="0">
                        <a:solidFill>
                          <a:schemeClr val="bg1"/>
                        </a:solidFill>
                        <a:latin typeface="Crosig Reg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latin typeface="Crosig Reg" pitchFamily="50" charset="0"/>
                          <a:ea typeface="+mn-ea"/>
                          <a:cs typeface="+mn-cs"/>
                        </a:rPr>
                        <a:t>Tržište 2018.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latin typeface="Crosig Reg" pitchFamily="50" charset="0"/>
                          <a:ea typeface="+mn-ea"/>
                          <a:cs typeface="+mn-cs"/>
                        </a:rPr>
                        <a:t>CO 2018.</a:t>
                      </a:r>
                      <a:endParaRPr lang="hr-HR" sz="1400" b="0" kern="1200" dirty="0">
                        <a:solidFill>
                          <a:schemeClr val="bg1"/>
                        </a:solidFill>
                        <a:latin typeface="Crosig Reg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latin typeface="Crosig Reg" pitchFamily="50" charset="0"/>
                          <a:ea typeface="+mn-ea"/>
                          <a:cs typeface="+mn-cs"/>
                        </a:rPr>
                        <a:t>Udio CO</a:t>
                      </a:r>
                      <a:endParaRPr lang="hr-HR" sz="1400" b="0" kern="1200" dirty="0">
                        <a:solidFill>
                          <a:schemeClr val="bg1"/>
                        </a:solidFill>
                        <a:latin typeface="Crosig Reg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71763">
                <a:tc>
                  <a:txBody>
                    <a:bodyPr/>
                    <a:lstStyle/>
                    <a:p>
                      <a:r>
                        <a:rPr lang="hr-HR" sz="1400" b="0" dirty="0" smtClean="0">
                          <a:latin typeface="Crosig Reg" pitchFamily="50" charset="0"/>
                        </a:rPr>
                        <a:t>Usjevi</a:t>
                      </a:r>
                      <a:r>
                        <a:rPr lang="hr-HR" sz="1400" b="0" baseline="0" dirty="0" smtClean="0">
                          <a:latin typeface="Crosig Reg" pitchFamily="50" charset="0"/>
                        </a:rPr>
                        <a:t> i nasadi</a:t>
                      </a:r>
                      <a:endParaRPr lang="hr-HR" sz="1400" b="0" dirty="0">
                        <a:latin typeface="Crosig Reg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atin typeface="Crosig Reg" pitchFamily="50" charset="0"/>
                        </a:rPr>
                        <a:t>124.411.754</a:t>
                      </a:r>
                      <a:endParaRPr lang="hr-HR" sz="1400" b="0" dirty="0">
                        <a:latin typeface="Crosig Reg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atin typeface="Crosig Reg" pitchFamily="50" charset="0"/>
                        </a:rPr>
                        <a:t>93.925.181</a:t>
                      </a:r>
                      <a:endParaRPr lang="hr-HR" sz="1400" b="0" dirty="0">
                        <a:latin typeface="Crosig Reg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atin typeface="Crosig Reg" pitchFamily="50" charset="0"/>
                        </a:rPr>
                        <a:t>75%</a:t>
                      </a:r>
                      <a:endParaRPr lang="hr-HR" sz="1400" b="0" dirty="0">
                        <a:latin typeface="Crosig Reg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2038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2BF68D-A1B9-44A2-91D9-421EE5DA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Važnost</a:t>
            </a:r>
            <a:r>
              <a:rPr lang="pl-PL" sz="3200" dirty="0"/>
              <a:t> </a:t>
            </a:r>
            <a:r>
              <a:rPr lang="pl-PL" sz="3200" dirty="0" err="1"/>
              <a:t>osiguranja</a:t>
            </a:r>
            <a:r>
              <a:rPr lang="pl-PL" sz="3200" dirty="0"/>
              <a:t> </a:t>
            </a:r>
            <a:r>
              <a:rPr lang="pl-PL" sz="3200" dirty="0" err="1"/>
              <a:t>poljoprivredne</a:t>
            </a:r>
            <a:r>
              <a:rPr lang="pl-PL" sz="3200" dirty="0"/>
              <a:t> </a:t>
            </a:r>
            <a:r>
              <a:rPr lang="pl-PL" sz="3200" dirty="0" err="1"/>
              <a:t>proizvodnje</a:t>
            </a:r>
            <a:endParaRPr lang="hr-HR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49758DC-A2AB-4D05-A953-BC9411620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tvornica na otvorenom</a:t>
            </a:r>
          </a:p>
          <a:p>
            <a:r>
              <a:rPr lang="hr-HR" dirty="0"/>
              <a:t>velika ulaganja </a:t>
            </a:r>
          </a:p>
          <a:p>
            <a:r>
              <a:rPr lang="hr-HR" dirty="0"/>
              <a:t>visoki rizici – sve učestalije vremenske nepogode – klimatske promjene</a:t>
            </a:r>
          </a:p>
          <a:p>
            <a:r>
              <a:rPr lang="hr-HR" dirty="0"/>
              <a:t>moguće posljedice rizika neosiguravanja:</a:t>
            </a:r>
          </a:p>
          <a:p>
            <a:r>
              <a:rPr lang="hr-HR" dirty="0"/>
              <a:t>neplanirani troškovi koji mogu ugroziti stabilnost poslovanja</a:t>
            </a:r>
          </a:p>
          <a:p>
            <a:r>
              <a:rPr lang="hr-HR" dirty="0"/>
              <a:t>materijalna šteta i do 100%, dok u isto vrijeme tekuće obveze ostaju iste: isporuka proizvoda/usluga, obveza prema dobavljačima, isplata plaća i dr</a:t>
            </a:r>
            <a:r>
              <a:rPr lang="hr-HR" dirty="0" smtClean="0"/>
              <a:t>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Premija </a:t>
            </a:r>
            <a:r>
              <a:rPr lang="hr-HR" dirty="0"/>
              <a:t>osiguranja treba biti izvjestan, fiksni i planirani trošak!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0071EC-8524-4A8C-98F1-41009E271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0FBD79-D71B-44AC-8776-94C47006411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9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2BF68D-A1B9-44A2-91D9-421EE5DA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476672"/>
            <a:ext cx="7385992" cy="1800200"/>
          </a:xfrm>
        </p:spPr>
        <p:txBody>
          <a:bodyPr>
            <a:noAutofit/>
          </a:bodyPr>
          <a:lstStyle/>
          <a:p>
            <a:r>
              <a:rPr lang="hr-HR" sz="3200" dirty="0" smtClean="0"/>
              <a:t>Osiguranje poljoprivrede prema pravilniku M17 Ministarstva poljoprivrede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49758DC-A2AB-4D05-A953-BC941162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48880"/>
            <a:ext cx="7746432" cy="4099370"/>
          </a:xfrm>
        </p:spPr>
        <p:txBody>
          <a:bodyPr>
            <a:noAutofit/>
          </a:bodyPr>
          <a:lstStyle/>
          <a:p>
            <a:endParaRPr lang="hr-HR" dirty="0" smtClean="0"/>
          </a:p>
          <a:p>
            <a:r>
              <a:rPr lang="hr-HR" dirty="0" smtClean="0"/>
              <a:t>od </a:t>
            </a:r>
            <a:r>
              <a:rPr lang="hr-HR" dirty="0"/>
              <a:t>06.04.2018. godine IZMJENA PRAVILNIKA – novi model sufinanciranja premije osiguranja</a:t>
            </a:r>
          </a:p>
          <a:p>
            <a:r>
              <a:rPr lang="hr-HR" dirty="0" smtClean="0"/>
              <a:t>osiguranje </a:t>
            </a:r>
            <a:r>
              <a:rPr lang="hr-HR" dirty="0"/>
              <a:t>gubitka poljoprivredne </a:t>
            </a:r>
            <a:r>
              <a:rPr lang="hr-HR" dirty="0" smtClean="0"/>
              <a:t>proizvodnje</a:t>
            </a:r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IZ</a:t>
            </a:r>
            <a:r>
              <a:rPr lang="vi-VN" dirty="0" smtClean="0"/>
              <a:t>NOS </a:t>
            </a:r>
            <a:r>
              <a:rPr lang="vi-VN" dirty="0"/>
              <a:t>OSIGURANJA - utvrđuje se prema vrijednostima zabilježenim u </a:t>
            </a:r>
            <a:r>
              <a:rPr lang="hr-HR" dirty="0"/>
              <a:t>   </a:t>
            </a:r>
            <a:r>
              <a:rPr lang="vi-VN" dirty="0"/>
              <a:t>knjigovodstvenim izvještajima korisnika u trogodišnjem razdoblju- prosjek</a:t>
            </a:r>
          </a:p>
          <a:p>
            <a:pPr marL="0" indent="0">
              <a:buNone/>
            </a:pPr>
            <a:r>
              <a:rPr lang="hr-HR" dirty="0"/>
              <a:t>U </a:t>
            </a:r>
            <a:r>
              <a:rPr lang="vi-VN" dirty="0"/>
              <a:t>slučaju da korisnik ne može dokazati vrijednost polj. proizvodnje, primjenjuju se vrijednosti prosječne proizvodnje prema Metodologiji za procjenu šteta od</a:t>
            </a:r>
            <a:r>
              <a:rPr lang="hr-HR" dirty="0"/>
              <a:t> </a:t>
            </a:r>
            <a:r>
              <a:rPr lang="vi-VN" dirty="0"/>
              <a:t>elementarnih nepogoda – prosječni prinosi po kulturama i županijama</a:t>
            </a: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0071EC-8524-4A8C-98F1-41009E271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0FBD79-D71B-44AC-8776-94C47006411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53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Rizici za koje se mogu ugovoriti pokrića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tuča, požar i udar groma</a:t>
            </a:r>
          </a:p>
          <a:p>
            <a:endParaRPr lang="hr-HR" dirty="0"/>
          </a:p>
          <a:p>
            <a:r>
              <a:rPr lang="hr-HR" dirty="0" smtClean="0"/>
              <a:t>proljetni </a:t>
            </a:r>
            <a:r>
              <a:rPr lang="hr-HR" dirty="0"/>
              <a:t>mraz</a:t>
            </a:r>
          </a:p>
          <a:p>
            <a:endParaRPr lang="hr-HR" dirty="0"/>
          </a:p>
          <a:p>
            <a:r>
              <a:rPr lang="hr-HR" dirty="0" err="1" smtClean="0"/>
              <a:t>pozeba</a:t>
            </a:r>
            <a:r>
              <a:rPr lang="hr-HR" dirty="0" smtClean="0"/>
              <a:t> </a:t>
            </a:r>
            <a:r>
              <a:rPr lang="hr-HR" dirty="0"/>
              <a:t>u razdoblju vegetacije i zimskog mirovanja</a:t>
            </a:r>
          </a:p>
          <a:p>
            <a:endParaRPr lang="hr-HR" dirty="0"/>
          </a:p>
          <a:p>
            <a:r>
              <a:rPr lang="hr-HR" dirty="0" smtClean="0"/>
              <a:t>poplava </a:t>
            </a: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0FBD79-D71B-44AC-8776-94C47006411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16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Obveza za nadoknadu štete od strane osiguravatelja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proglašavanje elementarne nepogode ili potvrda DHMZ-a</a:t>
            </a:r>
          </a:p>
          <a:p>
            <a:endParaRPr lang="vi-VN" dirty="0"/>
          </a:p>
          <a:p>
            <a:r>
              <a:rPr lang="vi-VN" dirty="0" smtClean="0"/>
              <a:t>polica </a:t>
            </a:r>
            <a:r>
              <a:rPr lang="vi-VN" dirty="0"/>
              <a:t>pokriva štete veće od 20 %</a:t>
            </a: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hr-HR" dirty="0" smtClean="0"/>
              <a:t>      </a:t>
            </a:r>
            <a:r>
              <a:rPr lang="vi-VN" dirty="0" smtClean="0"/>
              <a:t>Iznos </a:t>
            </a:r>
            <a:r>
              <a:rPr lang="vi-VN" dirty="0"/>
              <a:t>potpore: do 70 % premije </a:t>
            </a:r>
            <a:r>
              <a:rPr lang="vi-VN" dirty="0" smtClean="0"/>
              <a:t>osiguranja</a:t>
            </a:r>
            <a:endParaRPr lang="vi-VN" dirty="0"/>
          </a:p>
          <a:p>
            <a:r>
              <a:rPr lang="vi-VN" dirty="0"/>
              <a:t>za štete manje od 20% moguće je ugovoriti drugu </a:t>
            </a:r>
            <a:r>
              <a:rPr lang="vi-VN" dirty="0" smtClean="0"/>
              <a:t>policu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vi-VN" dirty="0" smtClean="0"/>
              <a:t>Korisnik na temelju police izrađene sukladno Pravilniku može ostvariti  </a:t>
            </a:r>
            <a:r>
              <a:rPr lang="hr-HR" dirty="0" smtClean="0"/>
              <a:t> </a:t>
            </a:r>
            <a:r>
              <a:rPr lang="vi-VN" dirty="0" smtClean="0"/>
              <a:t>poticaj, ali istovremeno s drugom policom pokriven je u slučaju štete manje od 20%</a:t>
            </a:r>
          </a:p>
          <a:p>
            <a:endParaRPr lang="vi-VN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0FBD79-D71B-44AC-8776-94C47006411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47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Informativni izračun premije osiguranja prema pravilniku (M17)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osigurani rizik: tuča, požar i udar groma</a:t>
            </a:r>
          </a:p>
          <a:p>
            <a:pPr marL="0" indent="0">
              <a:buNone/>
            </a:pPr>
            <a:r>
              <a:rPr lang="hr-HR" dirty="0" smtClean="0"/>
              <a:t>      broj </a:t>
            </a:r>
            <a:r>
              <a:rPr lang="hr-HR" dirty="0"/>
              <a:t>stabala/ha= </a:t>
            </a:r>
            <a:r>
              <a:rPr lang="hr-HR" dirty="0" smtClean="0"/>
              <a:t>200</a:t>
            </a:r>
          </a:p>
          <a:p>
            <a:pPr marL="0" indent="0">
              <a:buNone/>
            </a:pPr>
            <a:r>
              <a:rPr lang="hr-HR" dirty="0" smtClean="0"/>
              <a:t>      prinos </a:t>
            </a:r>
            <a:r>
              <a:rPr lang="hr-HR" dirty="0"/>
              <a:t>(kg/stablu)= 19,52 </a:t>
            </a:r>
            <a:r>
              <a:rPr lang="hr-HR" dirty="0" smtClean="0"/>
              <a:t>kg</a:t>
            </a:r>
          </a:p>
          <a:p>
            <a:pPr marL="0" indent="0">
              <a:buNone/>
            </a:pPr>
            <a:r>
              <a:rPr lang="hr-HR" dirty="0" smtClean="0"/>
              <a:t>      cijena </a:t>
            </a:r>
            <a:r>
              <a:rPr lang="hr-HR" dirty="0"/>
              <a:t>(kn/kg) = 6,00 </a:t>
            </a:r>
            <a:r>
              <a:rPr lang="hr-HR" dirty="0" smtClean="0"/>
              <a:t>kn</a:t>
            </a:r>
          </a:p>
          <a:p>
            <a:r>
              <a:rPr lang="hr-HR" dirty="0" smtClean="0"/>
              <a:t>iznos </a:t>
            </a:r>
            <a:r>
              <a:rPr lang="hr-HR" dirty="0"/>
              <a:t>osiguranja= 23.424,00 kn (vrijednost godišnje poljoprivredne proizvodnje)</a:t>
            </a:r>
          </a:p>
          <a:p>
            <a:pPr marL="0" indent="0">
              <a:buNone/>
            </a:pPr>
            <a:r>
              <a:rPr lang="hr-HR" dirty="0" smtClean="0"/>
              <a:t>      Premija</a:t>
            </a:r>
            <a:r>
              <a:rPr lang="hr-HR" dirty="0"/>
              <a:t>: 866,69 kn </a:t>
            </a:r>
          </a:p>
          <a:p>
            <a:pPr marL="0" indent="0">
              <a:buNone/>
            </a:pPr>
            <a:r>
              <a:rPr lang="hr-HR" dirty="0" smtClean="0"/>
              <a:t>      Osiguranik </a:t>
            </a:r>
            <a:r>
              <a:rPr lang="hr-HR" dirty="0"/>
              <a:t>plaća 30% premije = 260,00 kn</a:t>
            </a:r>
          </a:p>
          <a:p>
            <a:r>
              <a:rPr lang="hr-HR" dirty="0" smtClean="0"/>
              <a:t>Ostali </a:t>
            </a:r>
            <a:r>
              <a:rPr lang="hr-HR" dirty="0"/>
              <a:t>dio premije u iznosu od 606,69 kn </a:t>
            </a:r>
            <a:r>
              <a:rPr lang="hr-HR" dirty="0" err="1"/>
              <a:t>sufinaciran</a:t>
            </a:r>
            <a:r>
              <a:rPr lang="hr-HR" dirty="0"/>
              <a:t> je iz fondova EU i RH  </a:t>
            </a:r>
            <a:r>
              <a:rPr lang="hr-HR" dirty="0" smtClean="0"/>
              <a:t>          nakon </a:t>
            </a:r>
            <a:r>
              <a:rPr lang="hr-HR" dirty="0"/>
              <a:t>predaje Zahtjeva za potporu.</a:t>
            </a:r>
          </a:p>
          <a:p>
            <a:r>
              <a:rPr lang="hr-HR" dirty="0"/>
              <a:t>Zahtjev za potporu predaje se tijekom cijele godine putem AGRONETA.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0FBD79-D71B-44AC-8776-94C47006411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87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Osiguranje usjeva i nasada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Za </a:t>
            </a:r>
            <a:r>
              <a:rPr lang="hr-HR" dirty="0"/>
              <a:t>sve upite: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 Davor Ostrman</a:t>
            </a:r>
          </a:p>
          <a:p>
            <a:pPr marL="0" indent="0">
              <a:buNone/>
            </a:pPr>
            <a:r>
              <a:rPr lang="hr-HR" dirty="0" smtClean="0"/>
              <a:t>Voditelj tima</a:t>
            </a:r>
          </a:p>
          <a:p>
            <a:pPr marL="0" indent="0">
              <a:buNone/>
            </a:pPr>
            <a:r>
              <a:rPr lang="hr-HR" dirty="0" smtClean="0"/>
              <a:t>     </a:t>
            </a:r>
            <a:r>
              <a:rPr lang="hr-HR" dirty="0" err="1" smtClean="0"/>
              <a:t>mob</a:t>
            </a:r>
            <a:r>
              <a:rPr lang="hr-HR" dirty="0" smtClean="0"/>
              <a:t> +385 </a:t>
            </a:r>
            <a:r>
              <a:rPr lang="hr-HR" dirty="0"/>
              <a:t>91 </a:t>
            </a:r>
            <a:r>
              <a:rPr lang="hr-HR" dirty="0" smtClean="0"/>
              <a:t>4598407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</a:t>
            </a:r>
            <a:r>
              <a:rPr lang="hr-HR" dirty="0" err="1" smtClean="0"/>
              <a:t>davor.ostrman</a:t>
            </a:r>
            <a:r>
              <a:rPr lang="hr-HR" dirty="0" smtClean="0"/>
              <a:t>@</a:t>
            </a:r>
            <a:r>
              <a:rPr lang="hr-HR" dirty="0" err="1" smtClean="0"/>
              <a:t>crosig.hr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0FBD79-D71B-44AC-8776-94C47006411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51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-prezentacija-template01[1]">
  <a:themeElements>
    <a:clrScheme name="Croatia osiguranje boje">
      <a:dk1>
        <a:sysClr val="windowText" lastClr="000000"/>
      </a:dk1>
      <a:lt1>
        <a:sysClr val="window" lastClr="FFFFFF"/>
      </a:lt1>
      <a:dk2>
        <a:srgbClr val="004077"/>
      </a:dk2>
      <a:lt2>
        <a:srgbClr val="F05B20"/>
      </a:lt2>
      <a:accent1>
        <a:srgbClr val="D9D9D9"/>
      </a:accent1>
      <a:accent2>
        <a:srgbClr val="BFBFBF"/>
      </a:accent2>
      <a:accent3>
        <a:srgbClr val="A6A6A6"/>
      </a:accent3>
      <a:accent4>
        <a:srgbClr val="D9D9D9"/>
      </a:accent4>
      <a:accent5>
        <a:srgbClr val="BFBFBF"/>
      </a:accent5>
      <a:accent6>
        <a:srgbClr val="A6A6A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-prezentacija-template01.potx" id="{4B88D59C-82BA-4B90-BA9F-CDE4392525FB}" vid="{B4FB2B45-BD4A-4E4B-AD84-5BD3AC42EA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F5C12A2566C74C8C9068C9EAF955CB" ma:contentTypeVersion="10" ma:contentTypeDescription="Stvaranje novog dokumenta." ma:contentTypeScope="" ma:versionID="2f08f1b5166de8925c6c9906a9ad58c2">
  <xsd:schema xmlns:xsd="http://www.w3.org/2001/XMLSchema" xmlns:xs="http://www.w3.org/2001/XMLSchema" xmlns:p="http://schemas.microsoft.com/office/2006/metadata/properties" xmlns:ns1="http://schemas.microsoft.com/sharepoint/v3" xmlns:ns2="eb53d0cd-aca8-419f-a2f9-660156c4eeb6" xmlns:ns3="7daa472a-239b-4fde-a6eb-0091ab538d6f" targetNamespace="http://schemas.microsoft.com/office/2006/metadata/properties" ma:root="true" ma:fieldsID="4c14638270e6978be6803aadbd6463b8" ns1:_="" ns2:_="" ns3:_="">
    <xsd:import namespace="http://schemas.microsoft.com/sharepoint/v3"/>
    <xsd:import namespace="eb53d0cd-aca8-419f-a2f9-660156c4eeb6"/>
    <xsd:import namespace="7daa472a-239b-4fde-a6eb-0091ab538d6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1bd8e1d0d2e47c78f3a299d52585912" minOccurs="0"/>
                <xsd:element ref="ns2:TaxCatchAll" minOccurs="0"/>
                <xsd:element ref="ns2:SharedWithUsers" minOccurs="0"/>
                <xsd:element ref="ns3:_x0160_ifra" minOccurs="0"/>
                <xsd:element ref="ns3:Status" minOccurs="0"/>
                <xsd:element ref="ns3:Vrijedi_x0020_od" minOccurs="0"/>
                <xsd:element ref="ns3:Vrijedi_x0020_do" minOccurs="0"/>
                <xsd:element ref="ns3:Vlasni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iranje datuma početka" ma:description="Planiranje datuma početka predstavlja stupac web-mjesta koji je stvorila značajka objavljivanja, a koristi se za upisivanje datuma i vremena kada će se stranica prvi put prikazati posjetiteljima web-mjesta." ma:hidden="true" ma:internalName="PublishingStartDate">
      <xsd:simpleType>
        <xsd:restriction base="dms:Unknown"/>
      </xsd:simpleType>
    </xsd:element>
    <xsd:element name="PublishingExpirationDate" ma:index="9" nillable="true" ma:displayName="Planiranje datuma završetka" ma:description="Planiranje datuma završetka predstavlja stupac web-mjesta koji je stvorila značajka objavljivanja, a koristi se za upisivanje datuma i vremena kada se stranica više neće prikazivati posjetiteljima web-mjest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3d0cd-aca8-419f-a2f9-660156c4eeb6" elementFormDefault="qualified">
    <xsd:import namespace="http://schemas.microsoft.com/office/2006/documentManagement/types"/>
    <xsd:import namespace="http://schemas.microsoft.com/office/infopath/2007/PartnerControls"/>
    <xsd:element name="p1bd8e1d0d2e47c78f3a299d52585912" ma:index="11" nillable="true" ma:taxonomy="true" ma:internalName="p1bd8e1d0d2e47c78f3a299d52585912" ma:taxonomyFieldName="Kategorija_x0020_dokumenta" ma:displayName="Kategorija dokumenta" ma:fieldId="{91bd8e1d-0d2e-47c7-8f3a-299d52585912}" ma:sspId="d4ce9733-747f-455d-97a0-58786cf26b1a" ma:termSetId="a7b75c5c-fd72-4d98-9adc-a23aecb1d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7be35056-41c9-455d-bbbf-887278268c41}" ma:internalName="TaxCatchAll" ma:showField="CatchAllData" ma:web="eb53d0cd-aca8-419f-a2f9-660156c4e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Zajednički se koristi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a472a-239b-4fde-a6eb-0091ab538d6f" elementFormDefault="qualified">
    <xsd:import namespace="http://schemas.microsoft.com/office/2006/documentManagement/types"/>
    <xsd:import namespace="http://schemas.microsoft.com/office/infopath/2007/PartnerControls"/>
    <xsd:element name="_x0160_ifra" ma:index="14" nillable="true" ma:displayName="Šifra" ma:internalName="_x0160_ifra">
      <xsd:simpleType>
        <xsd:restriction base="dms:Text">
          <xsd:maxLength value="255"/>
        </xsd:restriction>
      </xsd:simpleType>
    </xsd:element>
    <xsd:element name="Status" ma:index="15" nillable="true" ma:displayName="Status" ma:default="Aktivan" ma:format="Dropdown" ma:internalName="Status">
      <xsd:simpleType>
        <xsd:restriction base="dms:Choice">
          <xsd:enumeration value="Aktivan"/>
          <xsd:enumeration value="Neaktivan"/>
        </xsd:restriction>
      </xsd:simpleType>
    </xsd:element>
    <xsd:element name="Vrijedi_x0020_od" ma:index="16" nillable="true" ma:displayName="Vrijedi od" ma:internalName="Vrijedi_x0020_od">
      <xsd:simpleType>
        <xsd:restriction base="dms:Text">
          <xsd:maxLength value="255"/>
        </xsd:restriction>
      </xsd:simpleType>
    </xsd:element>
    <xsd:element name="Vrijedi_x0020_do" ma:index="17" nillable="true" ma:displayName="Vrijedi do" ma:internalName="Vrijedi_x0020_do">
      <xsd:simpleType>
        <xsd:restriction base="dms:Text">
          <xsd:maxLength value="255"/>
        </xsd:restriction>
      </xsd:simpleType>
    </xsd:element>
    <xsd:element name="Vlasnik" ma:index="18" nillable="true" ma:displayName="Vlasnik" ma:format="Dropdown" ma:internalName="Vlasnik">
      <xsd:simpleType>
        <xsd:restriction base="dms:Choice">
          <xsd:enumeration value="KS"/>
          <xsd:enumeration value="PRODAJA"/>
          <xsd:enumeration value="SKFiR"/>
          <xsd:enumeration value="SMM"/>
          <xsd:enumeration value="SMV"/>
          <xsd:enumeration value="SNŽO"/>
          <xsd:enumeration value="SUNŠ"/>
          <xsd:enumeration value="SUOP"/>
          <xsd:enumeration value="SŽiZO"/>
          <xsd:enumeration value="SKK"/>
          <xsd:enumeration value="SROPP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53d0cd-aca8-419f-a2f9-660156c4eeb6"/>
    <Vrijedi_x0020_od xmlns="7daa472a-239b-4fde-a6eb-0091ab538d6f" xsi:nil="true"/>
    <Status xmlns="7daa472a-239b-4fde-a6eb-0091ab538d6f">Aktivan</Status>
    <PublishingExpirationDate xmlns="http://schemas.microsoft.com/sharepoint/v3" xsi:nil="true"/>
    <p1bd8e1d0d2e47c78f3a299d52585912 xmlns="eb53d0cd-aca8-419f-a2f9-660156c4eeb6">
      <Terms xmlns="http://schemas.microsoft.com/office/infopath/2007/PartnerControls"/>
    </p1bd8e1d0d2e47c78f3a299d52585912>
    <Vrijedi_x0020_do xmlns="7daa472a-239b-4fde-a6eb-0091ab538d6f" xsi:nil="true"/>
    <PublishingStartDate xmlns="http://schemas.microsoft.com/sharepoint/v3" xsi:nil="true"/>
    <_x0160_ifra xmlns="7daa472a-239b-4fde-a6eb-0091ab538d6f" xsi:nil="true"/>
    <Vlasnik xmlns="7daa472a-239b-4fde-a6eb-0091ab538d6f" xsi:nil="true"/>
  </documentManagement>
</p:properties>
</file>

<file path=customXml/itemProps1.xml><?xml version="1.0" encoding="utf-8"?>
<ds:datastoreItem xmlns:ds="http://schemas.openxmlformats.org/officeDocument/2006/customXml" ds:itemID="{C995ABCC-CAF8-43CC-94C6-A8C09C080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53d0cd-aca8-419f-a2f9-660156c4eeb6"/>
    <ds:schemaRef ds:uri="7daa472a-239b-4fde-a6eb-0091ab538d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E0954E-DAAA-4E69-B8AC-BDB503306A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28FFDC-4765-4F35-906D-91E3EE634E20}">
  <ds:schemaRefs>
    <ds:schemaRef ds:uri="http://schemas.microsoft.com/office/2006/metadata/properties"/>
    <ds:schemaRef ds:uri="7daa472a-239b-4fde-a6eb-0091ab538d6f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b53d0cd-aca8-419f-a2f9-660156c4eeb6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CO-prezentacija-template01[1]</Template>
  <TotalTime>378</TotalTime>
  <Words>406</Words>
  <Application>Microsoft Office PowerPoint</Application>
  <PresentationFormat>Prikaz na zaslonu (4:3)</PresentationFormat>
  <Paragraphs>84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CO-prezentacija-template01[1]</vt:lpstr>
      <vt:lpstr>Osiguranje uroda masline</vt:lpstr>
      <vt:lpstr>Zašto osiguranje?</vt:lpstr>
      <vt:lpstr>Pozicija na tržištu osiguranja usjeva i nasada</vt:lpstr>
      <vt:lpstr>Važnost osiguranja poljoprivredne proizvodnje</vt:lpstr>
      <vt:lpstr>Osiguranje poljoprivrede prema pravilniku M17 Ministarstva poljoprivrede </vt:lpstr>
      <vt:lpstr>Rizici za koje se mogu ugovoriti pokrića</vt:lpstr>
      <vt:lpstr>Obveza za nadoknadu štete od strane osiguravatelja</vt:lpstr>
      <vt:lpstr>Informativni izračun premije osiguranja prema pravilniku (M17)</vt:lpstr>
      <vt:lpstr>Osiguranje usjeva i nasada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CO PowerPoint prezentacije</dc:title>
  <dc:creator>Petar Rubić</dc:creator>
  <cp:lastModifiedBy>Kruno</cp:lastModifiedBy>
  <cp:revision>26</cp:revision>
  <dcterms:created xsi:type="dcterms:W3CDTF">2019-01-08T12:53:06Z</dcterms:created>
  <dcterms:modified xsi:type="dcterms:W3CDTF">2019-02-26T11:57:20Z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0x010100BEF5C12A2566C74C8C9068C9EAF955CB</vt:lpwstr>
  </property>
</Properties>
</file>